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224735"/>
            <a:ext cx="4467098" cy="4680338"/>
          </a:xfrm>
          <a:prstGeom prst="rect">
            <a:avLst/>
          </a:prstGeom>
        </p:spPr>
      </p:pic>
    </p:spTree>
    <p:extLst>
      <p:ext uri="{BB962C8B-B14F-4D97-AF65-F5344CB8AC3E}">
        <p14:creationId xmlns:p14="http://schemas.microsoft.com/office/powerpoint/2010/main" val="28127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156851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72033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14166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352537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77269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3702307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3780160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87168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412683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8730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252385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2446974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422824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FFA46F-66F8-4541-997F-B151E839E12D}"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9F87A-14BF-4AF7-9FBC-F86A2846EE15}" type="slidenum">
              <a:rPr lang="en-GB" smtClean="0"/>
              <a:t>‹#›</a:t>
            </a:fld>
            <a:endParaRPr lang="en-GB" dirty="0"/>
          </a:p>
        </p:txBody>
      </p:sp>
    </p:spTree>
    <p:extLst>
      <p:ext uri="{BB962C8B-B14F-4D97-AF65-F5344CB8AC3E}">
        <p14:creationId xmlns:p14="http://schemas.microsoft.com/office/powerpoint/2010/main" val="164594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393461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35985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72815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32607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58058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28547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39B1A-986B-40F3-98F3-E5A3C68E8601}" type="datetimeFigureOut">
              <a:rPr lang="en-GB" smtClean="0"/>
              <a:t>23/02/2017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84490C-B0CB-4F44-9943-6D662F939D46}" type="slidenum">
              <a:rPr lang="en-GB" smtClean="0"/>
              <a:t>‹#›</a:t>
            </a:fld>
            <a:endParaRPr lang="en-GB" dirty="0"/>
          </a:p>
        </p:txBody>
      </p:sp>
    </p:spTree>
    <p:extLst>
      <p:ext uri="{BB962C8B-B14F-4D97-AF65-F5344CB8AC3E}">
        <p14:creationId xmlns:p14="http://schemas.microsoft.com/office/powerpoint/2010/main" val="196788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39B1A-986B-40F3-98F3-E5A3C68E8601}" type="datetimeFigureOut">
              <a:rPr lang="en-GB" smtClean="0"/>
              <a:t>23/02/2017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490C-B0CB-4F44-9943-6D662F939D46}" type="slidenum">
              <a:rPr lang="en-GB" smtClean="0"/>
              <a:t>‹#›</a:t>
            </a:fld>
            <a:endParaRPr lang="en-GB" dirty="0"/>
          </a:p>
        </p:txBody>
      </p:sp>
    </p:spTree>
    <p:extLst>
      <p:ext uri="{BB962C8B-B14F-4D97-AF65-F5344CB8AC3E}">
        <p14:creationId xmlns:p14="http://schemas.microsoft.com/office/powerpoint/2010/main" val="192190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FA46F-66F8-4541-997F-B151E839E12D}" type="datetimeFigureOut">
              <a:rPr lang="en-GB" smtClean="0"/>
              <a:t>23/02/2017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F87A-14BF-4AF7-9FBC-F86A2846EE15}" type="slidenum">
              <a:rPr lang="en-GB" smtClean="0"/>
              <a:t>‹#›</a:t>
            </a:fld>
            <a:endParaRPr lang="en-GB" dirty="0"/>
          </a:p>
        </p:txBody>
      </p:sp>
    </p:spTree>
    <p:extLst>
      <p:ext uri="{BB962C8B-B14F-4D97-AF65-F5344CB8AC3E}">
        <p14:creationId xmlns:p14="http://schemas.microsoft.com/office/powerpoint/2010/main" val="278159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443" y="0"/>
            <a:ext cx="6193557" cy="6858000"/>
          </a:xfrm>
          <a:prstGeom prst="rect">
            <a:avLst/>
          </a:prstGeom>
        </p:spPr>
      </p:pic>
      <p:sp>
        <p:nvSpPr>
          <p:cNvPr id="8" name="TextBox 7"/>
          <p:cNvSpPr txBox="1"/>
          <p:nvPr/>
        </p:nvSpPr>
        <p:spPr>
          <a:xfrm>
            <a:off x="827584" y="1928589"/>
            <a:ext cx="5834692" cy="3000821"/>
          </a:xfrm>
          <a:prstGeom prst="rect">
            <a:avLst/>
          </a:prstGeom>
          <a:noFill/>
        </p:spPr>
        <p:txBody>
          <a:bodyPr wrap="square" rtlCol="0">
            <a:spAutoFit/>
          </a:bodyPr>
          <a:lstStyle/>
          <a:p>
            <a:pPr algn="ctr"/>
            <a:endParaRPr lang="et-EE" sz="2900" dirty="0">
              <a:latin typeface="Tahoma" panose="020B0604030504040204" pitchFamily="34" charset="0"/>
              <a:ea typeface="Tahoma" panose="020B0604030504040204" pitchFamily="34" charset="0"/>
              <a:cs typeface="Tahoma" panose="020B0604030504040204" pitchFamily="34" charset="0"/>
            </a:endParaRPr>
          </a:p>
          <a:p>
            <a:pPr algn="ctr"/>
            <a:r>
              <a:rPr lang="en-US" sz="3200" b="1" dirty="0" err="1"/>
              <a:t>Lehevä</a:t>
            </a:r>
            <a:r>
              <a:rPr lang="et-EE" sz="3200" b="1" dirty="0"/>
              <a:t>e</a:t>
            </a:r>
            <a:r>
              <a:rPr lang="en-US" sz="3200" b="1" dirty="0" err="1"/>
              <a:t>tiste</a:t>
            </a:r>
            <a:r>
              <a:rPr lang="en-US" sz="3200" b="1" dirty="0"/>
              <a:t> </a:t>
            </a:r>
            <a:r>
              <a:rPr lang="en-US" sz="3200" b="1" dirty="0" err="1"/>
              <a:t>kasutamise</a:t>
            </a:r>
            <a:r>
              <a:rPr lang="en-US" sz="3200" b="1" dirty="0"/>
              <a:t> </a:t>
            </a:r>
            <a:r>
              <a:rPr lang="en-US" sz="3200" b="1" dirty="0" err="1"/>
              <a:t>maailma</a:t>
            </a:r>
            <a:r>
              <a:rPr lang="en-US" sz="3200" b="1" dirty="0"/>
              <a:t> </a:t>
            </a:r>
            <a:r>
              <a:rPr lang="en-US" sz="3200" b="1" dirty="0" err="1"/>
              <a:t>parimad</a:t>
            </a:r>
            <a:r>
              <a:rPr lang="en-US" sz="3200" b="1" dirty="0"/>
              <a:t> </a:t>
            </a:r>
            <a:r>
              <a:rPr lang="en-US" sz="3200" b="1" dirty="0" err="1"/>
              <a:t>praktika</a:t>
            </a:r>
            <a:r>
              <a:rPr lang="et-EE" sz="3200" b="1" dirty="0"/>
              <a:t>d</a:t>
            </a:r>
          </a:p>
          <a:p>
            <a:pPr algn="ctr"/>
            <a:endParaRPr lang="et-EE" sz="3200" b="1" dirty="0"/>
          </a:p>
          <a:p>
            <a:pPr algn="ctr"/>
            <a:r>
              <a:rPr lang="en-US" sz="3200" b="1" dirty="0"/>
              <a:t> </a:t>
            </a:r>
            <a:r>
              <a:rPr lang="en-US" sz="3200" b="1" dirty="0" err="1"/>
              <a:t>Anfisco</a:t>
            </a:r>
            <a:r>
              <a:rPr lang="en-US" sz="3200" b="1" dirty="0"/>
              <a:t> </a:t>
            </a:r>
            <a:r>
              <a:rPr lang="en-US" sz="3200" b="1" dirty="0" err="1"/>
              <a:t>leheväetiste</a:t>
            </a:r>
            <a:r>
              <a:rPr lang="en-US" sz="3200" b="1" dirty="0"/>
              <a:t> </a:t>
            </a:r>
            <a:r>
              <a:rPr lang="en-US" sz="3200" b="1" dirty="0" err="1"/>
              <a:t>uued</a:t>
            </a:r>
            <a:r>
              <a:rPr lang="en-US" sz="3200" b="1" dirty="0"/>
              <a:t> </a:t>
            </a:r>
            <a:r>
              <a:rPr lang="en-US" sz="3200" b="1" dirty="0" err="1"/>
              <a:t>koostised</a:t>
            </a:r>
            <a:r>
              <a:rPr lang="en-US" sz="3200" b="1" dirty="0"/>
              <a:t> ja </a:t>
            </a:r>
            <a:r>
              <a:rPr lang="en-US" sz="3200" b="1" dirty="0" err="1"/>
              <a:t>kasutusviisid</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147" y="6105584"/>
            <a:ext cx="593555" cy="76470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6093296"/>
            <a:ext cx="593555" cy="76470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6702" y="6093296"/>
            <a:ext cx="593555" cy="76470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0257" y="6089671"/>
            <a:ext cx="593555" cy="7647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659" y="37685"/>
            <a:ext cx="1364013" cy="1364013"/>
          </a:xfrm>
          <a:prstGeom prst="rect">
            <a:avLst/>
          </a:prstGeom>
        </p:spPr>
      </p:pic>
    </p:spTree>
    <p:extLst>
      <p:ext uri="{BB962C8B-B14F-4D97-AF65-F5344CB8AC3E}">
        <p14:creationId xmlns:p14="http://schemas.microsoft.com/office/powerpoint/2010/main" val="67736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692696"/>
            <a:ext cx="8229600" cy="7249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sz="3000" dirty="0"/>
              <a:t>Peamised </a:t>
            </a:r>
            <a:r>
              <a:rPr lang="et-EE" sz="3000" dirty="0" err="1"/>
              <a:t>biostimulantide</a:t>
            </a:r>
            <a:r>
              <a:rPr lang="et-EE" sz="3000" dirty="0"/>
              <a:t> rühmad ja liigid</a:t>
            </a:r>
          </a:p>
        </p:txBody>
      </p:sp>
      <p:sp>
        <p:nvSpPr>
          <p:cNvPr id="10" name="Sisu kohatäide 2"/>
          <p:cNvSpPr txBox="1">
            <a:spLocks/>
          </p:cNvSpPr>
          <p:nvPr/>
        </p:nvSpPr>
        <p:spPr>
          <a:xfrm>
            <a:off x="457200" y="1829935"/>
            <a:ext cx="8229600" cy="4623402"/>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t-EE" b="1" dirty="0"/>
              <a:t>Rühm			Toote liik</a:t>
            </a:r>
          </a:p>
          <a:p>
            <a:pPr marL="0" indent="0">
              <a:buFont typeface="Arial" pitchFamily="34" charset="0"/>
              <a:buNone/>
            </a:pPr>
            <a:r>
              <a:rPr lang="et-EE" b="1" dirty="0"/>
              <a:t>Mitte-</a:t>
            </a:r>
            <a:r>
              <a:rPr lang="et-EE" b="1" dirty="0" err="1"/>
              <a:t>mikrobiaalsed</a:t>
            </a:r>
            <a:endParaRPr lang="et-EE" b="1" dirty="0"/>
          </a:p>
          <a:p>
            <a:r>
              <a:rPr lang="et-EE" dirty="0"/>
              <a:t>                                             Merevetikaekstraktid</a:t>
            </a:r>
          </a:p>
          <a:p>
            <a:r>
              <a:rPr lang="et-EE" dirty="0"/>
              <a:t>                                             </a:t>
            </a:r>
            <a:r>
              <a:rPr lang="et-EE" dirty="0" err="1"/>
              <a:t>Humiinained</a:t>
            </a:r>
            <a:endParaRPr lang="et-EE" dirty="0"/>
          </a:p>
          <a:p>
            <a:r>
              <a:rPr lang="et-EE" dirty="0"/>
              <a:t>                                             </a:t>
            </a:r>
            <a:r>
              <a:rPr lang="et-EE" dirty="0" err="1"/>
              <a:t>Fosfiit</a:t>
            </a:r>
            <a:r>
              <a:rPr lang="et-EE" dirty="0"/>
              <a:t> ja teised anorgaanilised soolad</a:t>
            </a:r>
          </a:p>
          <a:p>
            <a:r>
              <a:rPr lang="et-EE" dirty="0"/>
              <a:t>                                            Kitiini ja </a:t>
            </a:r>
            <a:r>
              <a:rPr lang="et-EE" dirty="0" err="1"/>
              <a:t>kitosaani</a:t>
            </a:r>
            <a:r>
              <a:rPr lang="et-EE" dirty="0"/>
              <a:t> derivaadid</a:t>
            </a:r>
          </a:p>
          <a:p>
            <a:r>
              <a:rPr lang="et-EE" dirty="0"/>
              <a:t>                                            Anti-</a:t>
            </a:r>
            <a:r>
              <a:rPr lang="et-EE" dirty="0" err="1"/>
              <a:t>transpirandid</a:t>
            </a:r>
            <a:endParaRPr lang="et-EE" dirty="0"/>
          </a:p>
          <a:p>
            <a:r>
              <a:rPr lang="et-EE" dirty="0"/>
              <a:t>                                            Proteiini </a:t>
            </a:r>
            <a:r>
              <a:rPr lang="et-EE" dirty="0" err="1"/>
              <a:t>hüdrolüsaadid</a:t>
            </a:r>
            <a:r>
              <a:rPr lang="et-EE" dirty="0"/>
              <a:t> ja vabad aminohapped</a:t>
            </a:r>
          </a:p>
          <a:p>
            <a:r>
              <a:rPr lang="et-EE" dirty="0"/>
              <a:t>                                            Mitte-põhitoitelemendid</a:t>
            </a:r>
          </a:p>
          <a:p>
            <a:r>
              <a:rPr lang="et-EE" dirty="0"/>
              <a:t>                                            Keerulised </a:t>
            </a:r>
            <a:r>
              <a:rPr lang="et-EE" dirty="0" err="1"/>
              <a:t>orgaanilsed</a:t>
            </a:r>
            <a:r>
              <a:rPr lang="et-EE" dirty="0"/>
              <a:t> materjalid</a:t>
            </a:r>
          </a:p>
          <a:p>
            <a:pPr marL="0" indent="0">
              <a:buFont typeface="Arial" pitchFamily="34" charset="0"/>
              <a:buNone/>
            </a:pPr>
            <a:r>
              <a:rPr lang="et-EE" b="1" dirty="0" err="1"/>
              <a:t>Mikrobiaalsed</a:t>
            </a:r>
            <a:r>
              <a:rPr lang="et-EE" b="1" dirty="0"/>
              <a:t>    </a:t>
            </a:r>
            <a:r>
              <a:rPr lang="et-EE" dirty="0"/>
              <a:t>Taimekasvu stimuleerivad bakterid ja </a:t>
            </a:r>
            <a:r>
              <a:rPr lang="et-EE" dirty="0" err="1"/>
              <a:t>risobakterid</a:t>
            </a:r>
            <a:r>
              <a:rPr lang="et-EE" dirty="0"/>
              <a:t> (PGPR)</a:t>
            </a:r>
          </a:p>
          <a:p>
            <a:r>
              <a:rPr lang="et-EE" dirty="0"/>
              <a:t>                       Mitte-patogeensed seened</a:t>
            </a:r>
          </a:p>
          <a:p>
            <a:r>
              <a:rPr lang="et-EE" dirty="0"/>
              <a:t>                       </a:t>
            </a:r>
            <a:r>
              <a:rPr lang="et-EE" dirty="0" err="1"/>
              <a:t>Arbuskulaarsed</a:t>
            </a:r>
            <a:r>
              <a:rPr lang="et-EE" dirty="0"/>
              <a:t> </a:t>
            </a:r>
            <a:r>
              <a:rPr lang="et-EE" dirty="0" err="1"/>
              <a:t>mükoriisa</a:t>
            </a:r>
            <a:r>
              <a:rPr lang="et-EE" dirty="0"/>
              <a:t>-seened (AMF)</a:t>
            </a:r>
          </a:p>
          <a:p>
            <a:r>
              <a:rPr lang="et-EE" dirty="0"/>
              <a:t>                       Algloomad ja </a:t>
            </a:r>
            <a:r>
              <a:rPr lang="et-EE" dirty="0" err="1"/>
              <a:t>nematoodid</a:t>
            </a:r>
            <a:r>
              <a:rPr lang="et-EE" dirty="0"/>
              <a:t> </a:t>
            </a:r>
          </a:p>
          <a:p>
            <a:endParaRPr lang="et-EE" dirty="0"/>
          </a:p>
          <a:p>
            <a:pPr marL="0" indent="0" algn="r">
              <a:buFont typeface="Arial" pitchFamily="34" charset="0"/>
              <a:buNone/>
            </a:pPr>
            <a:r>
              <a:rPr lang="fr-FR" i="1" dirty="0"/>
              <a:t>Calvo et al. (2014) and du Jardin (2012)</a:t>
            </a:r>
            <a:endParaRPr lang="et-EE" i="1" dirty="0"/>
          </a:p>
        </p:txBody>
      </p:sp>
    </p:spTree>
    <p:extLst>
      <p:ext uri="{BB962C8B-B14F-4D97-AF65-F5344CB8AC3E}">
        <p14:creationId xmlns:p14="http://schemas.microsoft.com/office/powerpoint/2010/main" val="3908060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Merevetikaekstraktid</a:t>
            </a:r>
          </a:p>
        </p:txBody>
      </p:sp>
      <p:sp>
        <p:nvSpPr>
          <p:cNvPr id="10" name="Sisu kohatäide 2"/>
          <p:cNvSpPr txBox="1">
            <a:spLocks/>
          </p:cNvSpPr>
          <p:nvPr/>
        </p:nvSpPr>
        <p:spPr>
          <a:xfrm>
            <a:off x="457200" y="1600200"/>
            <a:ext cx="843528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Ajalooliselt on merevetikaid tahkel kujul kasutatud nii väetisena kui mulla orgaanilise aine suurendamiseks. Hiljuti on avastatud ka nende biostimuleeriv toime.</a:t>
            </a:r>
          </a:p>
          <a:p>
            <a:r>
              <a:rPr lang="et-EE" dirty="0"/>
              <a:t>Esineb 3 tüüpi merevetikaid (kokku &gt; 9000 liigi): pruun-, puna- ja rohevetikad.</a:t>
            </a:r>
            <a:endParaRPr lang="en-US" dirty="0"/>
          </a:p>
          <a:p>
            <a:r>
              <a:rPr lang="et-EE" dirty="0"/>
              <a:t>Põllumajanduses on enim kasutust leidnud pruunvetikad. </a:t>
            </a:r>
            <a:r>
              <a:rPr lang="et-EE" dirty="0" err="1"/>
              <a:t>Biostimulantides</a:t>
            </a:r>
            <a:r>
              <a:rPr lang="et-EE" dirty="0"/>
              <a:t> on enim uuritud ja kasutatud liiki </a:t>
            </a:r>
            <a:r>
              <a:rPr lang="en-US" i="1" dirty="0" err="1"/>
              <a:t>Ascophyllum</a:t>
            </a:r>
            <a:r>
              <a:rPr lang="en-US" i="1" dirty="0"/>
              <a:t> </a:t>
            </a:r>
            <a:r>
              <a:rPr lang="en-US" i="1" dirty="0" err="1"/>
              <a:t>nodosum</a:t>
            </a:r>
            <a:r>
              <a:rPr lang="et-EE" i="1" dirty="0"/>
              <a:t>.</a:t>
            </a:r>
            <a:endParaRPr lang="en-US" dirty="0"/>
          </a:p>
          <a:p>
            <a:r>
              <a:rPr lang="et-EE" dirty="0"/>
              <a:t>Merevetikaid saab kasutada mitmel viisil: seemnete töötlemine, mulda viimine (sh lokaalselt vesilahuse vormis), lehekaudselt, koristusjärgne töötlemine.</a:t>
            </a:r>
          </a:p>
        </p:txBody>
      </p:sp>
    </p:spTree>
    <p:extLst>
      <p:ext uri="{BB962C8B-B14F-4D97-AF65-F5344CB8AC3E}">
        <p14:creationId xmlns:p14="http://schemas.microsoft.com/office/powerpoint/2010/main" val="253743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Merevetikad</a:t>
            </a:r>
            <a:r>
              <a:rPr lang="en-GB" dirty="0"/>
              <a:t>	</a:t>
            </a:r>
            <a:endParaRPr lang="et-EE" dirty="0"/>
          </a:p>
        </p:txBody>
      </p:sp>
      <p:sp>
        <p:nvSpPr>
          <p:cNvPr id="10" name="Sisu kohatäide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Näiteks: seemnete töötlemisel ja mulda viimisel võib olla suurem efekt mullapatogeenidele ning lehekaudsed lahused parandavad eelkõige resistentsust </a:t>
            </a:r>
            <a:r>
              <a:rPr lang="et-EE" dirty="0" err="1"/>
              <a:t>abiootilise</a:t>
            </a:r>
            <a:r>
              <a:rPr lang="et-EE" dirty="0"/>
              <a:t> stressi korral</a:t>
            </a:r>
            <a:endParaRPr lang="en-US" dirty="0"/>
          </a:p>
          <a:p>
            <a:r>
              <a:rPr lang="et-EE" dirty="0"/>
              <a:t>Merevetikatel on täheldatud võimet parandada saagikust, juurestruktuure, õitsemist, lehtede arengut, viljade moodustumist, resistentsust haiguste, abiootilise sterssi (nt külma-, põuastress) suhtes, mulla struktuuri, vee kinnipidamisvõimet ja mikrobiaalset elustikku.</a:t>
            </a:r>
          </a:p>
        </p:txBody>
      </p:sp>
    </p:spTree>
    <p:extLst>
      <p:ext uri="{BB962C8B-B14F-4D97-AF65-F5344CB8AC3E}">
        <p14:creationId xmlns:p14="http://schemas.microsoft.com/office/powerpoint/2010/main" val="181852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Humiinained</a:t>
            </a:r>
            <a:r>
              <a:rPr lang="et-EE" dirty="0"/>
              <a:t> </a:t>
            </a:r>
          </a:p>
        </p:txBody>
      </p:sp>
      <p:sp>
        <p:nvSpPr>
          <p:cNvPr id="7" name="Sisu kohatäide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err="1"/>
              <a:t>Humiinaineid</a:t>
            </a:r>
            <a:r>
              <a:rPr lang="et-EE" dirty="0"/>
              <a:t> (HS) saadakse taime- ja mikroobijäänuste loodusliku lagunemisprotsessi tulemusel. Moodustavad kuni 80% mulla orgaanilisest osast.</a:t>
            </a:r>
            <a:endParaRPr lang="en-US" dirty="0"/>
          </a:p>
          <a:p>
            <a:r>
              <a:rPr lang="et-EE" dirty="0" err="1"/>
              <a:t>Humiinained</a:t>
            </a:r>
            <a:r>
              <a:rPr lang="et-EE" dirty="0"/>
              <a:t> on </a:t>
            </a:r>
            <a:r>
              <a:rPr lang="et-EE" dirty="0" err="1"/>
              <a:t>polüdisperssete</a:t>
            </a:r>
            <a:r>
              <a:rPr lang="et-EE" dirty="0"/>
              <a:t> materjalide keerulised segud ning neid võib jagada 3 klassi: </a:t>
            </a:r>
            <a:r>
              <a:rPr lang="et-EE" dirty="0" err="1"/>
              <a:t>humiin</a:t>
            </a:r>
            <a:r>
              <a:rPr lang="et-EE" dirty="0"/>
              <a:t>- ja </a:t>
            </a:r>
            <a:r>
              <a:rPr lang="et-EE" dirty="0" err="1"/>
              <a:t>fulvohapped</a:t>
            </a:r>
            <a:r>
              <a:rPr lang="et-EE" dirty="0"/>
              <a:t> ning </a:t>
            </a:r>
            <a:r>
              <a:rPr lang="et-EE" dirty="0" err="1"/>
              <a:t>humiin</a:t>
            </a:r>
            <a:r>
              <a:rPr lang="et-EE" dirty="0"/>
              <a:t>. Humiin- ja fulvohappeid saab ekstraheerida, kuid humiini mitte.</a:t>
            </a:r>
            <a:endParaRPr lang="en-US" dirty="0"/>
          </a:p>
          <a:p>
            <a:endParaRPr lang="et-EE" dirty="0"/>
          </a:p>
        </p:txBody>
      </p:sp>
    </p:spTree>
    <p:extLst>
      <p:ext uri="{BB962C8B-B14F-4D97-AF65-F5344CB8AC3E}">
        <p14:creationId xmlns:p14="http://schemas.microsoft.com/office/powerpoint/2010/main" val="427594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Humiinained</a:t>
            </a:r>
            <a:endParaRPr lang="et-EE" dirty="0"/>
          </a:p>
        </p:txBody>
      </p:sp>
      <p:sp>
        <p:nvSpPr>
          <p:cNvPr id="7" name="Sisu kohatäide 2"/>
          <p:cNvSpPr txBox="1">
            <a:spLocks/>
          </p:cNvSpPr>
          <p:nvPr/>
        </p:nvSpPr>
        <p:spPr>
          <a:xfrm>
            <a:off x="457200" y="1600200"/>
            <a:ext cx="8229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Neil ainetel on kasulik toime mulla füüsikalistele, keemilistele ja bioloogilistele omadustele.</a:t>
            </a:r>
            <a:endParaRPr lang="en-US" dirty="0"/>
          </a:p>
          <a:p>
            <a:r>
              <a:rPr lang="et-EE" dirty="0"/>
              <a:t>Humiinhape aitab taimekasvule kaasa mullas väheliikuvate toitainete, kelaatide moodustamise ja pH puhverdamise kaudu.</a:t>
            </a:r>
            <a:endParaRPr lang="en-US" dirty="0"/>
          </a:p>
          <a:p>
            <a:r>
              <a:rPr lang="et-EE" dirty="0"/>
              <a:t>Nende tähtsust taimekasvule on tuntud juba mõnda aega ning huvi </a:t>
            </a:r>
            <a:r>
              <a:rPr lang="et-EE" dirty="0" err="1"/>
              <a:t>humiinainete</a:t>
            </a:r>
            <a:r>
              <a:rPr lang="et-EE" dirty="0"/>
              <a:t> kasutamise vastu mulla parandajatena on järjest kasvanud.</a:t>
            </a:r>
            <a:endParaRPr lang="en-US" dirty="0"/>
          </a:p>
          <a:p>
            <a:r>
              <a:rPr lang="et-EE" dirty="0" err="1"/>
              <a:t>Humiinained</a:t>
            </a:r>
            <a:r>
              <a:rPr lang="et-EE" dirty="0"/>
              <a:t> reguleerivad süsiniku- ja lämmastikuringet, raskmetallide sisaldust ja stabiliseerivad mullastruktuuri.</a:t>
            </a:r>
            <a:endParaRPr lang="en-US" dirty="0"/>
          </a:p>
          <a:p>
            <a:r>
              <a:rPr lang="et-EE" dirty="0"/>
              <a:t>Lahustuvaid </a:t>
            </a:r>
            <a:r>
              <a:rPr lang="et-EE" dirty="0" err="1"/>
              <a:t>humiinaineid</a:t>
            </a:r>
            <a:r>
              <a:rPr lang="et-EE" dirty="0"/>
              <a:t> võib taimekasvu </a:t>
            </a:r>
            <a:r>
              <a:rPr lang="et-EE" dirty="0" err="1"/>
              <a:t>promootoritena</a:t>
            </a:r>
            <a:r>
              <a:rPr lang="et-EE" dirty="0"/>
              <a:t> anda koos väetistega ja/või toitainete vaeguse korral.</a:t>
            </a:r>
            <a:endParaRPr lang="en-US" dirty="0"/>
          </a:p>
          <a:p>
            <a:r>
              <a:rPr lang="et-EE" dirty="0"/>
              <a:t>Humiinainetel on madal molekulmass ning seega läbivad need  hõlpsasti rakumembraane ning on taimedele omastatavad.</a:t>
            </a:r>
            <a:endParaRPr lang="en-US" dirty="0"/>
          </a:p>
        </p:txBody>
      </p:sp>
    </p:spTree>
    <p:extLst>
      <p:ext uri="{BB962C8B-B14F-4D97-AF65-F5344CB8AC3E}">
        <p14:creationId xmlns:p14="http://schemas.microsoft.com/office/powerpoint/2010/main" val="188532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Humiinainete</a:t>
            </a:r>
            <a:r>
              <a:rPr lang="et-EE" dirty="0"/>
              <a:t> toime</a:t>
            </a:r>
          </a:p>
        </p:txBody>
      </p:sp>
      <p:sp>
        <p:nvSpPr>
          <p:cNvPr id="7" name="Sisu kohatäide 2"/>
          <p:cNvSpPr txBox="1">
            <a:spLocks/>
          </p:cNvSpPr>
          <p:nvPr/>
        </p:nvSpPr>
        <p:spPr>
          <a:xfrm>
            <a:off x="457200" y="1600200"/>
            <a:ext cx="8229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Humiinained avaldavad eelkõige mõju rakufunktsioonidele, parandades toitainete omastamist ja taimekasvu ning –arengut, mõjudes hormoonilaadsete ainetena.</a:t>
            </a:r>
            <a:endParaRPr lang="en-US" dirty="0"/>
          </a:p>
          <a:p>
            <a:r>
              <a:rPr lang="et-EE" dirty="0"/>
              <a:t>Humiinainete mõju biostimulantidena avaldub nii struktuursetes kui füsioloogilistes muutustes juurtes ja vartes, mis puudutab toitainete omastamist, assimilatsiooni ja jaotumist taimes.</a:t>
            </a:r>
            <a:endParaRPr lang="en-US" dirty="0"/>
          </a:p>
          <a:p>
            <a:r>
              <a:rPr lang="et-EE" dirty="0"/>
              <a:t>Stimuleerivad külgjuurte arengut.</a:t>
            </a:r>
            <a:endParaRPr lang="en-US" dirty="0"/>
          </a:p>
          <a:p>
            <a:r>
              <a:rPr lang="et-EE" dirty="0"/>
              <a:t>Suurendavad juurekarvakeste pikkust ja tihedust (katsed maisiga).</a:t>
            </a:r>
            <a:endParaRPr lang="en-US" dirty="0"/>
          </a:p>
          <a:p>
            <a:r>
              <a:rPr lang="et-EE" dirty="0"/>
              <a:t>Suurendavad sekundaarsete juurte arvu, paksust ja </a:t>
            </a:r>
            <a:r>
              <a:rPr lang="et-EE" dirty="0" err="1"/>
              <a:t>biomassi</a:t>
            </a:r>
            <a:r>
              <a:rPr lang="et-EE" dirty="0"/>
              <a:t> (katsed kurgiga).</a:t>
            </a:r>
            <a:endParaRPr lang="en-US" dirty="0"/>
          </a:p>
          <a:p>
            <a:r>
              <a:rPr lang="et-EE" dirty="0"/>
              <a:t>Parandavad lämmastiku omastamist ja assimilatsiooni ning lämmastiku metabolismi (katsed odraga)</a:t>
            </a:r>
            <a:endParaRPr lang="en-US" dirty="0"/>
          </a:p>
        </p:txBody>
      </p:sp>
    </p:spTree>
    <p:extLst>
      <p:ext uri="{BB962C8B-B14F-4D97-AF65-F5344CB8AC3E}">
        <p14:creationId xmlns:p14="http://schemas.microsoft.com/office/powerpoint/2010/main" val="57376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sz="3000" dirty="0"/>
              <a:t>Proteiinid ja vabad aminohapped</a:t>
            </a:r>
          </a:p>
        </p:txBody>
      </p:sp>
      <p:sp>
        <p:nvSpPr>
          <p:cNvPr id="7" name="Sisu kohatäide 2"/>
          <p:cNvSpPr txBox="1">
            <a:spLocks/>
          </p:cNvSpPr>
          <p:nvPr/>
        </p:nvSpPr>
        <p:spPr>
          <a:xfrm>
            <a:off x="457200" y="1600200"/>
            <a:ext cx="8229600" cy="452596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t-EE" dirty="0"/>
              <a:t>Proteiini baasil tooted võib jagada kaheks: (1) </a:t>
            </a:r>
            <a:r>
              <a:rPr lang="et-EE" dirty="0" err="1"/>
              <a:t>proteiinhüdrolüsaadid</a:t>
            </a:r>
            <a:r>
              <a:rPr lang="et-EE" dirty="0"/>
              <a:t> (koosnevad taimse või loomse päritoluga peptiidide ja aminohapete segust) ning (2) üksikud aminohapped (</a:t>
            </a:r>
            <a:r>
              <a:rPr lang="et-EE" dirty="0" err="1"/>
              <a:t>glutamaat</a:t>
            </a:r>
            <a:r>
              <a:rPr lang="et-EE" dirty="0"/>
              <a:t> ja </a:t>
            </a:r>
            <a:r>
              <a:rPr lang="et-EE" dirty="0" err="1"/>
              <a:t>proliin</a:t>
            </a:r>
            <a:r>
              <a:rPr lang="et-EE" dirty="0"/>
              <a:t>).</a:t>
            </a:r>
            <a:endParaRPr lang="en-US" dirty="0"/>
          </a:p>
          <a:p>
            <a:r>
              <a:rPr lang="et-EE" dirty="0"/>
              <a:t>Stimuleerivad juurte ja lehtede </a:t>
            </a:r>
            <a:r>
              <a:rPr lang="et-EE" dirty="0" err="1"/>
              <a:t>biomassi</a:t>
            </a:r>
            <a:r>
              <a:rPr lang="et-EE" dirty="0"/>
              <a:t> tootmist.</a:t>
            </a:r>
            <a:endParaRPr lang="en-US" dirty="0"/>
          </a:p>
          <a:p>
            <a:r>
              <a:rPr lang="et-EE" dirty="0"/>
              <a:t>Parandavad mikroelementide liikuvust ja lahustuvust.</a:t>
            </a:r>
            <a:endParaRPr lang="en-US" dirty="0"/>
          </a:p>
          <a:p>
            <a:r>
              <a:rPr lang="et-EE" dirty="0"/>
              <a:t>Suurendavad resistentsust abiootilistele stressifaktoritele, nagu põud, temperatuur ja oksüdatiivsed tingimused.</a:t>
            </a:r>
            <a:endParaRPr lang="en-US" dirty="0"/>
          </a:p>
          <a:p>
            <a:r>
              <a:rPr lang="et-EE" dirty="0"/>
              <a:t>Parandavad Fe ja N metabolismi, toitainete omastamist ning vee ning toitainete (nii makro- kui ka mikroelemendid) kasutamise efektiivsust.</a:t>
            </a:r>
          </a:p>
        </p:txBody>
      </p:sp>
    </p:spTree>
    <p:extLst>
      <p:ext uri="{BB962C8B-B14F-4D97-AF65-F5344CB8AC3E}">
        <p14:creationId xmlns:p14="http://schemas.microsoft.com/office/powerpoint/2010/main" val="389065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Uued olulised komponendid:</a:t>
            </a:r>
            <a:br>
              <a:rPr lang="en-GB" dirty="0"/>
            </a:br>
            <a:r>
              <a:rPr lang="et-EE" dirty="0"/>
              <a:t>räni </a:t>
            </a:r>
            <a:r>
              <a:rPr lang="en-GB" dirty="0"/>
              <a:t>(Si)</a:t>
            </a:r>
            <a:endParaRPr lang="et-EE" dirty="0"/>
          </a:p>
        </p:txBody>
      </p:sp>
      <p:sp>
        <p:nvSpPr>
          <p:cNvPr id="7" name="Sisu kohatäide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Räni ei peeta sageli oluliseks toitelemendiks, kuna taimel on seda vaja väga väikestes kogustes. Siiski võib see stimuleerida taimekasvu ja võib olla teatud liikide jaoks oluline. Seetõttu leidub räni mõnedes biostimulantides.</a:t>
            </a:r>
            <a:endParaRPr lang="en-US" dirty="0"/>
          </a:p>
          <a:p>
            <a:r>
              <a:rPr lang="et-EE" dirty="0"/>
              <a:t>Selliste ühendite lähteallikaks võivad olla tööstuslikud kõrvalsaadused, geoloogilised lademed, komplekssed biostimulandid, kastmisvesi ja tuntud väetiste segud.</a:t>
            </a:r>
            <a:endParaRPr lang="en-US" dirty="0"/>
          </a:p>
          <a:p>
            <a:r>
              <a:rPr lang="et-EE" dirty="0"/>
              <a:t>Räni antakse tavaliselt kas lehekaudselt, mulda viimise või niisutussüsteemide kaudu.</a:t>
            </a:r>
            <a:endParaRPr lang="en-GB" dirty="0"/>
          </a:p>
          <a:p>
            <a:endParaRPr lang="et-EE" dirty="0"/>
          </a:p>
        </p:txBody>
      </p:sp>
    </p:spTree>
    <p:extLst>
      <p:ext uri="{BB962C8B-B14F-4D97-AF65-F5344CB8AC3E}">
        <p14:creationId xmlns:p14="http://schemas.microsoft.com/office/powerpoint/2010/main" val="329640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Räni kasulik toime</a:t>
            </a:r>
          </a:p>
        </p:txBody>
      </p:sp>
      <p:sp>
        <p:nvSpPr>
          <p:cNvPr id="7" name="Sisu kohatäide 2"/>
          <p:cNvSpPr txBox="1">
            <a:spLocks/>
          </p:cNvSpPr>
          <p:nvPr/>
        </p:nvSpPr>
        <p:spPr>
          <a:xfrm>
            <a:off x="492369"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Silikaadid ja räni võivad stimuleerida biostimulandi toime paremat avaldumist ning lisaks ka tolerantsust kahjurite ja haiguste (nisuhaigused ja teod) suhtes.</a:t>
            </a:r>
            <a:endParaRPr lang="en-US" dirty="0"/>
          </a:p>
          <a:p>
            <a:r>
              <a:rPr lang="et-EE" dirty="0"/>
              <a:t>Vähendavad ebasoodsate kliimaolude, põuastressi ja toitainete vaegusest tulenevat mõju.</a:t>
            </a:r>
            <a:endParaRPr lang="en-US" dirty="0"/>
          </a:p>
          <a:p>
            <a:r>
              <a:rPr lang="et-EE" dirty="0"/>
              <a:t>Räni võib akumuleeruda rakuseintesse, moodustades fütoliite ja tugevdades taimevart, mistõttu väheneb lamandumine.</a:t>
            </a:r>
            <a:endParaRPr lang="en-US" dirty="0"/>
          </a:p>
          <a:p>
            <a:r>
              <a:rPr lang="et-EE" dirty="0"/>
              <a:t>Toimib füüsilise takistusena, vältides kahjurite sisenemist taime ning tugevdades taime looduslikke vastupanumehhanisme.</a:t>
            </a:r>
            <a:endParaRPr lang="en-US" dirty="0"/>
          </a:p>
          <a:p>
            <a:endParaRPr lang="en-US" dirty="0"/>
          </a:p>
          <a:p>
            <a:endParaRPr lang="et-EE" dirty="0"/>
          </a:p>
        </p:txBody>
      </p:sp>
    </p:spTree>
    <p:extLst>
      <p:ext uri="{BB962C8B-B14F-4D97-AF65-F5344CB8AC3E}">
        <p14:creationId xmlns:p14="http://schemas.microsoft.com/office/powerpoint/2010/main" val="421480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362770"/>
            <a:ext cx="8229600" cy="105486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Jood </a:t>
            </a:r>
            <a:r>
              <a:rPr lang="en-GB" dirty="0"/>
              <a:t>(I)</a:t>
            </a:r>
            <a:endParaRPr lang="et-EE" dirty="0"/>
          </a:p>
        </p:txBody>
      </p:sp>
      <p:sp>
        <p:nvSpPr>
          <p:cNvPr id="7" name="Sisu kohatäide 2"/>
          <p:cNvSpPr txBox="1">
            <a:spLocks/>
          </p:cNvSpPr>
          <p:nvPr/>
        </p:nvSpPr>
        <p:spPr>
          <a:xfrm>
            <a:off x="457200" y="1700808"/>
            <a:ext cx="8229600" cy="485239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Jood leostub muldadest kiiresti ning selle sisaldus on enamuses muldades üldiselt madal. Taimed omastavad joodi, kuid erinevatel kultuurtaimedel on see võime varieeruv.</a:t>
            </a:r>
            <a:endParaRPr lang="en-US" dirty="0"/>
          </a:p>
          <a:p>
            <a:r>
              <a:rPr lang="et-EE" dirty="0"/>
              <a:t>Joodil on stimuleeriv mõju taime kasvule.</a:t>
            </a:r>
            <a:endParaRPr lang="en-US" dirty="0"/>
          </a:p>
          <a:p>
            <a:r>
              <a:rPr lang="et-EE" dirty="0"/>
              <a:t>Väikeste kogustes parandab jood lämmastiku assimileerimist väetistest, mis on eriti oluline teraviljade ja kõrreliste puhul.</a:t>
            </a:r>
            <a:endParaRPr lang="en-US" dirty="0"/>
          </a:p>
          <a:p>
            <a:r>
              <a:rPr lang="et-EE" dirty="0"/>
              <a:t>Tugevdab </a:t>
            </a:r>
            <a:r>
              <a:rPr lang="et-EE" dirty="0" err="1"/>
              <a:t>antioksüdantset</a:t>
            </a:r>
            <a:r>
              <a:rPr lang="et-EE" dirty="0"/>
              <a:t> toimet.</a:t>
            </a:r>
            <a:endParaRPr lang="en-US" dirty="0"/>
          </a:p>
          <a:p>
            <a:r>
              <a:rPr lang="et-EE" dirty="0"/>
              <a:t>Joodil on oluline füsioloogiline roll merevetikate metabolismis. Vähendab liigsest valgusest tingitud </a:t>
            </a:r>
            <a:r>
              <a:rPr lang="et-EE" dirty="0" err="1"/>
              <a:t>oksüdatiivset</a:t>
            </a:r>
            <a:r>
              <a:rPr lang="et-EE" dirty="0"/>
              <a:t> stressi.</a:t>
            </a:r>
            <a:endParaRPr lang="en-US" dirty="0"/>
          </a:p>
          <a:p>
            <a:r>
              <a:rPr lang="et-EE" dirty="0"/>
              <a:t>Muudab taimed vastupidavamaks põuast tulenevale stressile.</a:t>
            </a:r>
            <a:endParaRPr lang="en-US" dirty="0"/>
          </a:p>
        </p:txBody>
      </p:sp>
    </p:spTree>
    <p:extLst>
      <p:ext uri="{BB962C8B-B14F-4D97-AF65-F5344CB8AC3E}">
        <p14:creationId xmlns:p14="http://schemas.microsoft.com/office/powerpoint/2010/main" val="123062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Arutlusteemad</a:t>
            </a:r>
          </a:p>
        </p:txBody>
      </p:sp>
      <p:sp>
        <p:nvSpPr>
          <p:cNvPr id="10" name="Sisu kohatäide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sz="2800" dirty="0" err="1"/>
              <a:t>Biostimulantide</a:t>
            </a:r>
            <a:r>
              <a:rPr lang="et-EE" sz="2800" dirty="0"/>
              <a:t> definitsioon</a:t>
            </a:r>
            <a:endParaRPr lang="en-GB" sz="2800" dirty="0"/>
          </a:p>
          <a:p>
            <a:r>
              <a:rPr lang="et-EE" sz="2800" dirty="0" err="1"/>
              <a:t>Biostimulantide</a:t>
            </a:r>
            <a:r>
              <a:rPr lang="et-EE" sz="2800" dirty="0"/>
              <a:t> tähtsus põllumajanduses</a:t>
            </a:r>
            <a:endParaRPr lang="en-GB" sz="2800" dirty="0"/>
          </a:p>
          <a:p>
            <a:r>
              <a:rPr lang="et-EE" sz="2800" dirty="0" err="1"/>
              <a:t>Biostimulantide</a:t>
            </a:r>
            <a:r>
              <a:rPr lang="et-EE" sz="2800" dirty="0"/>
              <a:t> peamised rühmad ja liigid</a:t>
            </a:r>
            <a:endParaRPr lang="en-US" sz="2800" dirty="0"/>
          </a:p>
          <a:p>
            <a:r>
              <a:rPr lang="et-EE" sz="2800" dirty="0"/>
              <a:t>Merevetikaekstraktid</a:t>
            </a:r>
            <a:endParaRPr lang="en-US" sz="2800" dirty="0"/>
          </a:p>
          <a:p>
            <a:r>
              <a:rPr lang="et-EE" sz="2800" dirty="0" err="1"/>
              <a:t>Humiinained</a:t>
            </a:r>
            <a:endParaRPr lang="en-US" sz="2800" dirty="0"/>
          </a:p>
          <a:p>
            <a:r>
              <a:rPr lang="et-EE" sz="2800" dirty="0"/>
              <a:t>Proteiinid ja vabad aminohapped</a:t>
            </a:r>
            <a:endParaRPr lang="en-US" sz="2800" dirty="0"/>
          </a:p>
          <a:p>
            <a:r>
              <a:rPr lang="et-EE" sz="2800" dirty="0"/>
              <a:t>Räni</a:t>
            </a:r>
            <a:r>
              <a:rPr lang="et-EE" sz="2800" dirty="0">
                <a:solidFill>
                  <a:srgbClr val="FF0000"/>
                </a:solidFill>
              </a:rPr>
              <a:t> </a:t>
            </a:r>
            <a:r>
              <a:rPr lang="en-GB" sz="2800" dirty="0"/>
              <a:t>(Si)</a:t>
            </a:r>
          </a:p>
          <a:p>
            <a:r>
              <a:rPr lang="et-EE" sz="2800" dirty="0"/>
              <a:t>Jood </a:t>
            </a:r>
            <a:r>
              <a:rPr lang="en-GB" sz="2800" dirty="0"/>
              <a:t>(I)</a:t>
            </a:r>
            <a:endParaRPr lang="et-EE" sz="2800" dirty="0"/>
          </a:p>
        </p:txBody>
      </p:sp>
    </p:spTree>
    <p:extLst>
      <p:ext uri="{BB962C8B-B14F-4D97-AF65-F5344CB8AC3E}">
        <p14:creationId xmlns:p14="http://schemas.microsoft.com/office/powerpoint/2010/main" val="336241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5"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Jood </a:t>
            </a:r>
            <a:r>
              <a:rPr lang="en-GB" dirty="0"/>
              <a:t>(I)</a:t>
            </a:r>
            <a:endParaRPr lang="et-EE" dirty="0"/>
          </a:p>
        </p:txBody>
      </p:sp>
      <p:sp>
        <p:nvSpPr>
          <p:cNvPr id="7" name="Sisu kohatäide 2"/>
          <p:cNvSpPr txBox="1">
            <a:spLocks/>
          </p:cNvSpPr>
          <p:nvPr/>
        </p:nvSpPr>
        <p:spPr>
          <a:xfrm>
            <a:off x="457200"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err="1"/>
              <a:t>Kaaliumjodiidi</a:t>
            </a:r>
            <a:r>
              <a:rPr lang="et-EE" dirty="0"/>
              <a:t> kujul on joodil leitud olevat kasulik toime tomatite viljade moodustumisele ja saagile.</a:t>
            </a:r>
            <a:r>
              <a:rPr lang="en-US" dirty="0"/>
              <a:t> </a:t>
            </a:r>
          </a:p>
          <a:p>
            <a:r>
              <a:rPr lang="et-EE" dirty="0"/>
              <a:t>Väikeses koguses joodi lisamine väetistele võib aidata kaasa biomassi tootlikkuse kasvule. Taim suudab joodi akumuleerida oma viljadesse, suurendades seeläbi joodikogust inimeste ja loomade toidus.</a:t>
            </a:r>
            <a:endParaRPr lang="en-US" dirty="0"/>
          </a:p>
          <a:p>
            <a:r>
              <a:rPr lang="et-EE" dirty="0"/>
              <a:t>Joodiga rikastatud väetistel on mitmeid kasulikke toimeid, mis on otseselt seotud: (1) joodi puuduse kui ühe olulisima inimtervise probleemi teadvustamisega, (2) väetisetööstuse fundamentaalse rolli väärtustamisega inimeste toitumisele ja tervisele.</a:t>
            </a:r>
          </a:p>
          <a:p>
            <a:endParaRPr lang="et-EE" dirty="0"/>
          </a:p>
        </p:txBody>
      </p:sp>
    </p:spTree>
    <p:extLst>
      <p:ext uri="{BB962C8B-B14F-4D97-AF65-F5344CB8AC3E}">
        <p14:creationId xmlns:p14="http://schemas.microsoft.com/office/powerpoint/2010/main" val="342262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 y="-27384"/>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209411"/>
            <a:ext cx="3807477" cy="544762"/>
          </a:xfrm>
          <a:prstGeom prst="rect">
            <a:avLst/>
          </a:prstGeom>
        </p:spPr>
      </p:pic>
      <p:sp>
        <p:nvSpPr>
          <p:cNvPr id="2" name="Rectangle 1"/>
          <p:cNvSpPr/>
          <p:nvPr/>
        </p:nvSpPr>
        <p:spPr>
          <a:xfrm>
            <a:off x="1851079" y="2780928"/>
            <a:ext cx="5433248" cy="492443"/>
          </a:xfrm>
          <a:prstGeom prst="rect">
            <a:avLst/>
          </a:prstGeom>
        </p:spPr>
        <p:txBody>
          <a:bodyPr wrap="square">
            <a:spAutoFit/>
          </a:bodyPr>
          <a:lstStyle/>
          <a:p>
            <a:pPr algn="ctr"/>
            <a:r>
              <a:rPr lang="et-EE" sz="2600" b="1" dirty="0">
                <a:latin typeface="Verdana" panose="020B0604030504040204" pitchFamily="34" charset="0"/>
                <a:ea typeface="Verdana" panose="020B0604030504040204" pitchFamily="34" charset="0"/>
                <a:cs typeface="Verdana" panose="020B0604030504040204" pitchFamily="34" charset="0"/>
              </a:rPr>
              <a:t>Tänan teid tähelepanu eest!</a:t>
            </a:r>
            <a:endParaRPr lang="en-GB" sz="26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116632"/>
            <a:ext cx="1071173" cy="1071173"/>
          </a:xfrm>
          <a:prstGeom prst="rect">
            <a:avLst/>
          </a:prstGeom>
        </p:spPr>
      </p:pic>
    </p:spTree>
    <p:extLst>
      <p:ext uri="{BB962C8B-B14F-4D97-AF65-F5344CB8AC3E}">
        <p14:creationId xmlns:p14="http://schemas.microsoft.com/office/powerpoint/2010/main" val="358790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1039107" y="371543"/>
            <a:ext cx="778720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Biostimulandi definitsioon</a:t>
            </a:r>
          </a:p>
        </p:txBody>
      </p:sp>
      <p:sp>
        <p:nvSpPr>
          <p:cNvPr id="10" name="Sisu kohatäide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Biostimulantide määratlemine on keeruline nende väga erinevate lähteallikate ja keemilise koostise tõttu.</a:t>
            </a:r>
          </a:p>
          <a:p>
            <a:r>
              <a:rPr lang="et-EE" dirty="0"/>
              <a:t>Sarnased terminid on kasvu- või arengustimulaatorid, fütostimulandid või agronoomilised abiained.</a:t>
            </a:r>
          </a:p>
          <a:p>
            <a:r>
              <a:rPr lang="et-EE" dirty="0"/>
              <a:t>Mõningatel juhtudel on keeruline eristada biostimulante väetistest, kuna need on tihti  omavahel seotud.</a:t>
            </a:r>
          </a:p>
          <a:p>
            <a:r>
              <a:rPr lang="et-EE" dirty="0"/>
              <a:t>Tavapäraselt on biostimulandid seotud tuntud väetistega.</a:t>
            </a:r>
          </a:p>
        </p:txBody>
      </p:sp>
    </p:spTree>
    <p:extLst>
      <p:ext uri="{BB962C8B-B14F-4D97-AF65-F5344CB8AC3E}">
        <p14:creationId xmlns:p14="http://schemas.microsoft.com/office/powerpoint/2010/main" val="153893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Biostimulandi definitsioon</a:t>
            </a:r>
          </a:p>
        </p:txBody>
      </p:sp>
      <p:sp>
        <p:nvSpPr>
          <p:cNvPr id="10" name="Sisu kohatäide 2"/>
          <p:cNvSpPr txBox="1">
            <a:spLocks/>
          </p:cNvSpPr>
          <p:nvPr/>
        </p:nvSpPr>
        <p:spPr>
          <a:xfrm>
            <a:off x="457200" y="1600200"/>
            <a:ext cx="86868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t-EE" dirty="0"/>
              <a:t>Biostimulandid on oluline lüli põllumajandustehnoloogia ringmajanduses</a:t>
            </a:r>
          </a:p>
          <a:p>
            <a:pPr>
              <a:buFont typeface="Wingdings" pitchFamily="2" charset="2"/>
              <a:buChar char="Ø"/>
            </a:pPr>
            <a:r>
              <a:rPr lang="et-EE" dirty="0"/>
              <a:t>Biostimulandid aitavad kasvava rahvaarvu tingimustes jätkusuutlikult toot toitua:</a:t>
            </a:r>
          </a:p>
          <a:p>
            <a:pPr lvl="1"/>
            <a:r>
              <a:rPr lang="et-EE" dirty="0"/>
              <a:t>kliimamuutuste</a:t>
            </a:r>
          </a:p>
          <a:p>
            <a:pPr lvl="1"/>
            <a:r>
              <a:rPr lang="et-EE" dirty="0"/>
              <a:t>muldade degradeerumise</a:t>
            </a:r>
          </a:p>
          <a:p>
            <a:pPr lvl="1"/>
            <a:r>
              <a:rPr lang="et-EE" dirty="0"/>
              <a:t>väheneva maaressursi ajastul.</a:t>
            </a:r>
          </a:p>
        </p:txBody>
      </p:sp>
    </p:spTree>
    <p:extLst>
      <p:ext uri="{BB962C8B-B14F-4D97-AF65-F5344CB8AC3E}">
        <p14:creationId xmlns:p14="http://schemas.microsoft.com/office/powerpoint/2010/main" val="309216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a:t>Biostimulandi definitsioon</a:t>
            </a:r>
          </a:p>
        </p:txBody>
      </p:sp>
      <p:sp>
        <p:nvSpPr>
          <p:cNvPr id="10" name="Sisu kohatäide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err="1"/>
              <a:t>Biostimulandid</a:t>
            </a:r>
            <a:r>
              <a:rPr lang="et-EE" dirty="0"/>
              <a:t> on </a:t>
            </a:r>
            <a:r>
              <a:rPr lang="et-EE" dirty="0" err="1"/>
              <a:t>innovatiivsed</a:t>
            </a:r>
            <a:r>
              <a:rPr lang="et-EE" dirty="0"/>
              <a:t> tooted, mis sisaldavad erineva keemilise koostisega aineid ja mikroorganisme.</a:t>
            </a:r>
          </a:p>
          <a:p>
            <a:r>
              <a:rPr lang="et-EE" dirty="0"/>
              <a:t>Tavapärased komponendid: aminohapped, </a:t>
            </a:r>
            <a:r>
              <a:rPr lang="et-EE" dirty="0" err="1"/>
              <a:t>humiinhapped</a:t>
            </a:r>
            <a:r>
              <a:rPr lang="et-EE" dirty="0"/>
              <a:t> ja taimsed (merevetika-) ekstraktid jt.</a:t>
            </a:r>
          </a:p>
          <a:p>
            <a:pPr marL="0" indent="0">
              <a:buFont typeface="Arial" pitchFamily="34" charset="0"/>
              <a:buNone/>
            </a:pPr>
            <a:r>
              <a:rPr lang="et-EE" u="sng" dirty="0"/>
              <a:t>Stimuleerivad taimedes järgmisi protsesse:</a:t>
            </a:r>
          </a:p>
          <a:p>
            <a:r>
              <a:rPr lang="et-EE" dirty="0"/>
              <a:t>toitainete efektiivsemat kasutamist;</a:t>
            </a:r>
          </a:p>
          <a:p>
            <a:r>
              <a:rPr lang="et-EE" dirty="0"/>
              <a:t>muudavad taimed vastupidavamaks ebasoodsatele kasvutingimustele (nt veestress).</a:t>
            </a:r>
          </a:p>
        </p:txBody>
      </p:sp>
    </p:spTree>
    <p:extLst>
      <p:ext uri="{BB962C8B-B14F-4D97-AF65-F5344CB8AC3E}">
        <p14:creationId xmlns:p14="http://schemas.microsoft.com/office/powerpoint/2010/main" val="279135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7664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Biostimulantide</a:t>
            </a:r>
            <a:r>
              <a:rPr lang="et-EE" dirty="0"/>
              <a:t> tähtsus põllumajanduses</a:t>
            </a:r>
            <a:endParaRPr lang="en-GB" dirty="0"/>
          </a:p>
        </p:txBody>
      </p:sp>
      <p:sp>
        <p:nvSpPr>
          <p:cNvPr id="10" name="Sisu kohatäide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a:t>Biostimulantide ainulaadne roll taimekasvatuses on alles hiljuti avastatud</a:t>
            </a:r>
            <a:endParaRPr lang="en-GB" dirty="0"/>
          </a:p>
          <a:p>
            <a:endParaRPr lang="et-EE" dirty="0"/>
          </a:p>
        </p:txBody>
      </p:sp>
      <p:pic>
        <p:nvPicPr>
          <p:cNvPr id="11" name="Picture 5" descr="C:\Users\Admi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8695014" cy="3077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9107" y="5589240"/>
            <a:ext cx="1012613" cy="369332"/>
          </a:xfrm>
          <a:prstGeom prst="rect">
            <a:avLst/>
          </a:prstGeom>
          <a:solidFill>
            <a:schemeClr val="bg1"/>
          </a:solidFill>
        </p:spPr>
        <p:txBody>
          <a:bodyPr wrap="square" rtlCol="0">
            <a:spAutoFit/>
          </a:bodyPr>
          <a:lstStyle/>
          <a:p>
            <a:r>
              <a:rPr lang="et-EE" dirty="0"/>
              <a:t>Väetised</a:t>
            </a:r>
          </a:p>
        </p:txBody>
      </p:sp>
      <p:sp>
        <p:nvSpPr>
          <p:cNvPr id="8" name="TextBox 7"/>
          <p:cNvSpPr txBox="1"/>
          <p:nvPr/>
        </p:nvSpPr>
        <p:spPr>
          <a:xfrm>
            <a:off x="4932040" y="5438433"/>
            <a:ext cx="1440160" cy="923330"/>
          </a:xfrm>
          <a:prstGeom prst="rect">
            <a:avLst/>
          </a:prstGeom>
          <a:solidFill>
            <a:schemeClr val="bg1"/>
          </a:solidFill>
        </p:spPr>
        <p:txBody>
          <a:bodyPr wrap="square" rtlCol="0">
            <a:spAutoFit/>
          </a:bodyPr>
          <a:lstStyle/>
          <a:p>
            <a:r>
              <a:rPr lang="et-EE" dirty="0"/>
              <a:t>Parandatud taime resistentsus</a:t>
            </a:r>
          </a:p>
        </p:txBody>
      </p:sp>
      <p:sp>
        <p:nvSpPr>
          <p:cNvPr id="9" name="TextBox 8"/>
          <p:cNvSpPr txBox="1"/>
          <p:nvPr/>
        </p:nvSpPr>
        <p:spPr>
          <a:xfrm>
            <a:off x="2895269" y="5623099"/>
            <a:ext cx="1598527" cy="369332"/>
          </a:xfrm>
          <a:prstGeom prst="rect">
            <a:avLst/>
          </a:prstGeom>
          <a:solidFill>
            <a:schemeClr val="bg1"/>
          </a:solidFill>
        </p:spPr>
        <p:txBody>
          <a:bodyPr wrap="square" rtlCol="0">
            <a:spAutoFit/>
          </a:bodyPr>
          <a:lstStyle/>
          <a:p>
            <a:r>
              <a:rPr lang="et-EE" dirty="0" err="1"/>
              <a:t>Biostimulandid</a:t>
            </a:r>
            <a:endParaRPr lang="et-EE" dirty="0"/>
          </a:p>
        </p:txBody>
      </p:sp>
      <p:sp>
        <p:nvSpPr>
          <p:cNvPr id="12" name="TextBox 11"/>
          <p:cNvSpPr txBox="1"/>
          <p:nvPr/>
        </p:nvSpPr>
        <p:spPr>
          <a:xfrm>
            <a:off x="6867809" y="5456432"/>
            <a:ext cx="1304591" cy="923330"/>
          </a:xfrm>
          <a:prstGeom prst="rect">
            <a:avLst/>
          </a:prstGeom>
          <a:solidFill>
            <a:schemeClr val="bg1"/>
          </a:solidFill>
        </p:spPr>
        <p:txBody>
          <a:bodyPr wrap="square" rtlCol="0">
            <a:spAutoFit/>
          </a:bodyPr>
          <a:lstStyle/>
          <a:p>
            <a:r>
              <a:rPr lang="et-EE" dirty="0"/>
              <a:t>Pestitsiidid</a:t>
            </a:r>
          </a:p>
          <a:p>
            <a:r>
              <a:rPr lang="et-EE" dirty="0" err="1"/>
              <a:t>Fungitsiidid</a:t>
            </a:r>
            <a:endParaRPr lang="et-EE" dirty="0"/>
          </a:p>
          <a:p>
            <a:r>
              <a:rPr lang="et-EE" dirty="0"/>
              <a:t>jt</a:t>
            </a:r>
          </a:p>
        </p:txBody>
      </p:sp>
      <p:sp>
        <p:nvSpPr>
          <p:cNvPr id="13" name="TextBox 12"/>
          <p:cNvSpPr txBox="1"/>
          <p:nvPr/>
        </p:nvSpPr>
        <p:spPr>
          <a:xfrm>
            <a:off x="2617440" y="4370388"/>
            <a:ext cx="1717989" cy="923330"/>
          </a:xfrm>
          <a:prstGeom prst="rect">
            <a:avLst/>
          </a:prstGeom>
          <a:solidFill>
            <a:schemeClr val="bg1"/>
          </a:solidFill>
        </p:spPr>
        <p:txBody>
          <a:bodyPr wrap="square" rtlCol="0">
            <a:spAutoFit/>
          </a:bodyPr>
          <a:lstStyle/>
          <a:p>
            <a:r>
              <a:rPr lang="et-EE" dirty="0"/>
              <a:t>Funktsionaal-toidud</a:t>
            </a:r>
          </a:p>
          <a:p>
            <a:r>
              <a:rPr lang="et-EE" dirty="0" err="1"/>
              <a:t>Probiootikumid</a:t>
            </a:r>
            <a:endParaRPr lang="et-EE" dirty="0"/>
          </a:p>
        </p:txBody>
      </p:sp>
      <p:sp>
        <p:nvSpPr>
          <p:cNvPr id="14" name="TextBox 13"/>
          <p:cNvSpPr txBox="1"/>
          <p:nvPr/>
        </p:nvSpPr>
        <p:spPr>
          <a:xfrm>
            <a:off x="6867809" y="4564378"/>
            <a:ext cx="1304591" cy="646331"/>
          </a:xfrm>
          <a:prstGeom prst="rect">
            <a:avLst/>
          </a:prstGeom>
          <a:solidFill>
            <a:schemeClr val="bg1"/>
          </a:solidFill>
        </p:spPr>
        <p:txBody>
          <a:bodyPr wrap="square" rtlCol="0">
            <a:spAutoFit/>
          </a:bodyPr>
          <a:lstStyle/>
          <a:p>
            <a:pPr algn="ctr"/>
            <a:r>
              <a:rPr lang="et-EE" dirty="0"/>
              <a:t>Meditsiin</a:t>
            </a:r>
          </a:p>
          <a:p>
            <a:pPr algn="ctr"/>
            <a:r>
              <a:rPr lang="et-EE" dirty="0"/>
              <a:t>Ravimid</a:t>
            </a:r>
          </a:p>
        </p:txBody>
      </p:sp>
      <p:sp>
        <p:nvSpPr>
          <p:cNvPr id="15" name="TextBox 14"/>
          <p:cNvSpPr txBox="1"/>
          <p:nvPr/>
        </p:nvSpPr>
        <p:spPr>
          <a:xfrm>
            <a:off x="5076056" y="4693554"/>
            <a:ext cx="1224136" cy="369332"/>
          </a:xfrm>
          <a:prstGeom prst="rect">
            <a:avLst/>
          </a:prstGeom>
          <a:solidFill>
            <a:schemeClr val="bg1"/>
          </a:solidFill>
        </p:spPr>
        <p:txBody>
          <a:bodyPr wrap="square" rtlCol="0">
            <a:spAutoFit/>
          </a:bodyPr>
          <a:lstStyle/>
          <a:p>
            <a:pPr algn="ctr"/>
            <a:r>
              <a:rPr lang="et-EE" dirty="0"/>
              <a:t>Vaktsiinid</a:t>
            </a:r>
          </a:p>
        </p:txBody>
      </p:sp>
      <p:sp>
        <p:nvSpPr>
          <p:cNvPr id="16" name="TextBox 15"/>
          <p:cNvSpPr txBox="1"/>
          <p:nvPr/>
        </p:nvSpPr>
        <p:spPr>
          <a:xfrm>
            <a:off x="913865" y="4503527"/>
            <a:ext cx="1443841" cy="646331"/>
          </a:xfrm>
          <a:prstGeom prst="rect">
            <a:avLst/>
          </a:prstGeom>
          <a:solidFill>
            <a:schemeClr val="bg1"/>
          </a:solidFill>
        </p:spPr>
        <p:txBody>
          <a:bodyPr wrap="square" rtlCol="0">
            <a:spAutoFit/>
          </a:bodyPr>
          <a:lstStyle/>
          <a:p>
            <a:r>
              <a:rPr lang="et-EE" dirty="0"/>
              <a:t>Peamised toiduained</a:t>
            </a:r>
          </a:p>
        </p:txBody>
      </p:sp>
      <p:sp>
        <p:nvSpPr>
          <p:cNvPr id="17" name="TextBox 16"/>
          <p:cNvSpPr txBox="1"/>
          <p:nvPr/>
        </p:nvSpPr>
        <p:spPr>
          <a:xfrm>
            <a:off x="591017" y="3640882"/>
            <a:ext cx="8013431" cy="707886"/>
          </a:xfrm>
          <a:prstGeom prst="rect">
            <a:avLst/>
          </a:prstGeom>
          <a:solidFill>
            <a:schemeClr val="bg1"/>
          </a:solidFill>
        </p:spPr>
        <p:txBody>
          <a:bodyPr wrap="square" rtlCol="0">
            <a:spAutoFit/>
          </a:bodyPr>
          <a:lstStyle/>
          <a:p>
            <a:r>
              <a:rPr lang="et-EE" sz="2000" dirty="0"/>
              <a:t>Seadusandliku raamistiku uuendamine tähendab sarnaste detailide lisamist, nagu on inimtervise ja toitumisega seotud valdkondades</a:t>
            </a:r>
          </a:p>
        </p:txBody>
      </p:sp>
    </p:spTree>
    <p:extLst>
      <p:ext uri="{BB962C8B-B14F-4D97-AF65-F5344CB8AC3E}">
        <p14:creationId xmlns:p14="http://schemas.microsoft.com/office/powerpoint/2010/main" val="378911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76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Biostimulantide</a:t>
            </a:r>
            <a:r>
              <a:rPr lang="et-EE" dirty="0"/>
              <a:t> tähtsus põllumajanduses</a:t>
            </a:r>
            <a:endParaRPr lang="en-GB" dirty="0"/>
          </a:p>
        </p:txBody>
      </p:sp>
      <p:pic>
        <p:nvPicPr>
          <p:cNvPr id="10" name="Picture 2" descr="C:\Users\Admin\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556792"/>
            <a:ext cx="5900737" cy="53863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0062" y="5385523"/>
            <a:ext cx="1756909" cy="523220"/>
          </a:xfrm>
          <a:prstGeom prst="rect">
            <a:avLst/>
          </a:prstGeom>
          <a:solidFill>
            <a:schemeClr val="bg1"/>
          </a:solidFill>
        </p:spPr>
        <p:txBody>
          <a:bodyPr wrap="square">
            <a:spAutoFit/>
          </a:bodyPr>
          <a:lstStyle/>
          <a:p>
            <a:r>
              <a:rPr lang="et-EE" sz="1400" dirty="0"/>
              <a:t>Parandavad </a:t>
            </a:r>
            <a:r>
              <a:rPr lang="et-EE" sz="1400" dirty="0" err="1"/>
              <a:t>biomassi</a:t>
            </a:r>
            <a:r>
              <a:rPr lang="et-EE" sz="1400" dirty="0"/>
              <a:t> saagikust ja kvaliteeti</a:t>
            </a:r>
            <a:endParaRPr lang="en-GB" sz="1400" dirty="0"/>
          </a:p>
        </p:txBody>
      </p:sp>
      <p:sp>
        <p:nvSpPr>
          <p:cNvPr id="3" name="Rectangle 2"/>
          <p:cNvSpPr/>
          <p:nvPr/>
        </p:nvSpPr>
        <p:spPr>
          <a:xfrm>
            <a:off x="2198926" y="2785512"/>
            <a:ext cx="1878045" cy="954107"/>
          </a:xfrm>
          <a:prstGeom prst="rect">
            <a:avLst/>
          </a:prstGeom>
          <a:solidFill>
            <a:schemeClr val="bg1"/>
          </a:solidFill>
        </p:spPr>
        <p:txBody>
          <a:bodyPr wrap="square">
            <a:spAutoFit/>
          </a:bodyPr>
          <a:lstStyle/>
          <a:p>
            <a:r>
              <a:rPr lang="et-EE" sz="1400" dirty="0"/>
              <a:t>Paljud </a:t>
            </a:r>
            <a:r>
              <a:rPr lang="et-EE" sz="1400" dirty="0" err="1"/>
              <a:t>biostimulandid</a:t>
            </a:r>
            <a:r>
              <a:rPr lang="et-EE" sz="1400" dirty="0"/>
              <a:t> on saadud taimedest ja merevetika- ekstraktidest</a:t>
            </a:r>
            <a:endParaRPr lang="en-GB" sz="1400" dirty="0"/>
          </a:p>
        </p:txBody>
      </p:sp>
      <p:sp>
        <p:nvSpPr>
          <p:cNvPr id="4" name="Rectangle 3"/>
          <p:cNvSpPr/>
          <p:nvPr/>
        </p:nvSpPr>
        <p:spPr>
          <a:xfrm>
            <a:off x="4890599" y="2780928"/>
            <a:ext cx="2016224" cy="954107"/>
          </a:xfrm>
          <a:prstGeom prst="rect">
            <a:avLst/>
          </a:prstGeom>
          <a:solidFill>
            <a:schemeClr val="bg1"/>
          </a:solidFill>
        </p:spPr>
        <p:txBody>
          <a:bodyPr wrap="square">
            <a:spAutoFit/>
          </a:bodyPr>
          <a:lstStyle/>
          <a:p>
            <a:r>
              <a:rPr lang="et-EE" sz="1400" dirty="0"/>
              <a:t>Mõnede </a:t>
            </a:r>
            <a:r>
              <a:rPr lang="et-EE" sz="1400" dirty="0" err="1"/>
              <a:t>biostimulantide</a:t>
            </a:r>
            <a:r>
              <a:rPr lang="et-EE" sz="1400" dirty="0"/>
              <a:t> tootmiseks kasutatakse loomakasvatuse </a:t>
            </a:r>
            <a:r>
              <a:rPr lang="et-EE" sz="1400" dirty="0" err="1"/>
              <a:t>kõrvalsaadusi</a:t>
            </a:r>
            <a:endParaRPr lang="en-GB" sz="1400" dirty="0"/>
          </a:p>
        </p:txBody>
      </p:sp>
      <p:sp>
        <p:nvSpPr>
          <p:cNvPr id="5" name="Rectangle 4"/>
          <p:cNvSpPr/>
          <p:nvPr/>
        </p:nvSpPr>
        <p:spPr>
          <a:xfrm>
            <a:off x="5115483" y="5193486"/>
            <a:ext cx="1301981" cy="738664"/>
          </a:xfrm>
          <a:prstGeom prst="rect">
            <a:avLst/>
          </a:prstGeom>
          <a:solidFill>
            <a:schemeClr val="bg1"/>
          </a:solidFill>
        </p:spPr>
        <p:txBody>
          <a:bodyPr wrap="square">
            <a:spAutoFit/>
          </a:bodyPr>
          <a:lstStyle/>
          <a:p>
            <a:r>
              <a:rPr lang="et-EE" sz="1400" dirty="0"/>
              <a:t>Aitavad muldi kaitsta ja taaselustada</a:t>
            </a:r>
            <a:endParaRPr lang="en-GB" sz="1400" dirty="0"/>
          </a:p>
        </p:txBody>
      </p:sp>
      <p:sp>
        <p:nvSpPr>
          <p:cNvPr id="8" name="Rectangle 7"/>
          <p:cNvSpPr/>
          <p:nvPr/>
        </p:nvSpPr>
        <p:spPr>
          <a:xfrm>
            <a:off x="3198516" y="3654616"/>
            <a:ext cx="2484784" cy="1477328"/>
          </a:xfrm>
          <a:prstGeom prst="rect">
            <a:avLst/>
          </a:prstGeom>
          <a:solidFill>
            <a:schemeClr val="bg1"/>
          </a:solidFill>
        </p:spPr>
        <p:txBody>
          <a:bodyPr wrap="square">
            <a:spAutoFit/>
          </a:bodyPr>
          <a:lstStyle/>
          <a:p>
            <a:r>
              <a:rPr lang="et-EE" dirty="0"/>
              <a:t>Kuidas parandavad </a:t>
            </a:r>
            <a:r>
              <a:rPr lang="et-EE" dirty="0" err="1"/>
              <a:t>biostimulandid</a:t>
            </a:r>
            <a:r>
              <a:rPr lang="et-EE" dirty="0"/>
              <a:t> põllumajanduses bioloogiliste materjalide kogust ja kvaliteeti?</a:t>
            </a:r>
            <a:endParaRPr lang="en-GB" dirty="0"/>
          </a:p>
        </p:txBody>
      </p:sp>
    </p:spTree>
    <p:extLst>
      <p:ext uri="{BB962C8B-B14F-4D97-AF65-F5344CB8AC3E}">
        <p14:creationId xmlns:p14="http://schemas.microsoft.com/office/powerpoint/2010/main" val="204924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19100" y="285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Biostimulantide</a:t>
            </a:r>
            <a:r>
              <a:rPr lang="et-EE" dirty="0"/>
              <a:t> tähtsus põllumajanduses</a:t>
            </a:r>
            <a:endParaRPr lang="en-GB" dirty="0"/>
          </a:p>
        </p:txBody>
      </p:sp>
      <p:pic>
        <p:nvPicPr>
          <p:cNvPr id="10" name="Picture 2" descr="C:\Users\Admin\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12776"/>
            <a:ext cx="7772400" cy="5246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1988840"/>
            <a:ext cx="6192688" cy="707886"/>
          </a:xfrm>
          <a:prstGeom prst="rect">
            <a:avLst/>
          </a:prstGeom>
          <a:solidFill>
            <a:schemeClr val="bg1"/>
          </a:solidFill>
        </p:spPr>
        <p:txBody>
          <a:bodyPr wrap="square" rtlCol="0">
            <a:spAutoFit/>
          </a:bodyPr>
          <a:lstStyle/>
          <a:p>
            <a:r>
              <a:rPr lang="et-EE" sz="2000" b="1" dirty="0" err="1"/>
              <a:t>Biostimulandid</a:t>
            </a:r>
            <a:r>
              <a:rPr lang="et-EE" sz="2000" b="1" dirty="0"/>
              <a:t> võivad suurendada väetiste kasutamise efektiivsust 5-25%</a:t>
            </a:r>
          </a:p>
        </p:txBody>
      </p:sp>
      <p:sp>
        <p:nvSpPr>
          <p:cNvPr id="3" name="Rectangle 2"/>
          <p:cNvSpPr/>
          <p:nvPr/>
        </p:nvSpPr>
        <p:spPr>
          <a:xfrm>
            <a:off x="1619673" y="3429000"/>
            <a:ext cx="6571828" cy="1015663"/>
          </a:xfrm>
          <a:prstGeom prst="rect">
            <a:avLst/>
          </a:prstGeom>
          <a:solidFill>
            <a:schemeClr val="bg1"/>
          </a:solidFill>
        </p:spPr>
        <p:txBody>
          <a:bodyPr wrap="square">
            <a:spAutoFit/>
          </a:bodyPr>
          <a:lstStyle/>
          <a:p>
            <a:r>
              <a:rPr lang="et-EE" sz="2000" b="1" dirty="0"/>
              <a:t>Kogu EL ulatuses tähendaks 5% paranemist: igal aastal läheb keskkonda kaduma 550 000 tonni vähem lämmastikku</a:t>
            </a:r>
          </a:p>
          <a:p>
            <a:r>
              <a:rPr lang="et-EE" sz="2000" b="1" dirty="0"/>
              <a:t> </a:t>
            </a:r>
            <a:endParaRPr lang="en-GB" sz="2000" b="1" dirty="0"/>
          </a:p>
        </p:txBody>
      </p:sp>
      <p:sp>
        <p:nvSpPr>
          <p:cNvPr id="4" name="Rectangle 3"/>
          <p:cNvSpPr/>
          <p:nvPr/>
        </p:nvSpPr>
        <p:spPr>
          <a:xfrm>
            <a:off x="1619672" y="5195193"/>
            <a:ext cx="6571828" cy="1323439"/>
          </a:xfrm>
          <a:prstGeom prst="rect">
            <a:avLst/>
          </a:prstGeom>
          <a:solidFill>
            <a:schemeClr val="bg1"/>
          </a:solidFill>
        </p:spPr>
        <p:txBody>
          <a:bodyPr wrap="square">
            <a:spAutoFit/>
          </a:bodyPr>
          <a:lstStyle/>
          <a:p>
            <a:r>
              <a:rPr lang="et-EE" sz="2000" b="1" dirty="0"/>
              <a:t>See tähendab EL taimekasvatajatele kokku 165 milj EUR kokkuhoidu aastas (eeldusel, et 300 EUR t/N), parandades ettevõtte kasumlikkust ja konkurentsivõimet</a:t>
            </a:r>
          </a:p>
          <a:p>
            <a:r>
              <a:rPr lang="et-EE" sz="2000" b="1" dirty="0"/>
              <a:t> </a:t>
            </a:r>
            <a:endParaRPr lang="en-GB" sz="2000" b="1" dirty="0"/>
          </a:p>
        </p:txBody>
      </p:sp>
    </p:spTree>
    <p:extLst>
      <p:ext uri="{BB962C8B-B14F-4D97-AF65-F5344CB8AC3E}">
        <p14:creationId xmlns:p14="http://schemas.microsoft.com/office/powerpoint/2010/main" val="427956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64" y="0"/>
            <a:ext cx="943043" cy="943043"/>
          </a:xfrm>
          <a:prstGeom prst="rect">
            <a:avLst/>
          </a:prstGeom>
        </p:spPr>
      </p:pic>
      <p:sp>
        <p:nvSpPr>
          <p:cNvPr id="7" name="Pealkiri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t-EE" dirty="0" err="1"/>
              <a:t>Biostimulantide</a:t>
            </a:r>
            <a:r>
              <a:rPr lang="et-EE" dirty="0"/>
              <a:t> tähtsus põllumajanduses</a:t>
            </a:r>
            <a:endParaRPr lang="en-GB" dirty="0"/>
          </a:p>
        </p:txBody>
      </p:sp>
      <p:sp>
        <p:nvSpPr>
          <p:cNvPr id="10" name="Sisu kohatäide 2"/>
          <p:cNvSpPr txBox="1">
            <a:spLocks/>
          </p:cNvSpPr>
          <p:nvPr/>
        </p:nvSpPr>
        <p:spPr>
          <a:xfrm>
            <a:off x="457200" y="1916832"/>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t-EE" dirty="0" err="1"/>
              <a:t>Biostimulantide</a:t>
            </a:r>
            <a:r>
              <a:rPr lang="et-EE" dirty="0"/>
              <a:t> turg laieneb kiiresti. See hõlmab nii uusi tehnoloogiaid kui ka tooteid, mis on olnud turul mitukümmend aastat, nagu merevetikaekstraktid ja </a:t>
            </a:r>
            <a:r>
              <a:rPr lang="et-EE" dirty="0" err="1"/>
              <a:t>humiinhapped</a:t>
            </a:r>
            <a:r>
              <a:rPr lang="et-EE" dirty="0"/>
              <a:t>.</a:t>
            </a:r>
          </a:p>
        </p:txBody>
      </p:sp>
    </p:spTree>
    <p:extLst>
      <p:ext uri="{BB962C8B-B14F-4D97-AF65-F5344CB8AC3E}">
        <p14:creationId xmlns:p14="http://schemas.microsoft.com/office/powerpoint/2010/main" val="337464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1078</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Tahoma</vt:lpstr>
      <vt:lpstr>Verdana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Kasutaja</dc:creator>
  <cp:lastModifiedBy>Livia</cp:lastModifiedBy>
  <cp:revision>70</cp:revision>
  <dcterms:created xsi:type="dcterms:W3CDTF">2016-09-19T07:13:16Z</dcterms:created>
  <dcterms:modified xsi:type="dcterms:W3CDTF">2017-02-23T10:18:33Z</dcterms:modified>
</cp:coreProperties>
</file>